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6" r:id="rId4"/>
    <p:sldId id="260" r:id="rId5"/>
    <p:sldId id="258" r:id="rId6"/>
    <p:sldId id="288" r:id="rId7"/>
    <p:sldId id="289" r:id="rId8"/>
    <p:sldId id="263" r:id="rId9"/>
    <p:sldId id="264" r:id="rId10"/>
    <p:sldId id="265" r:id="rId11"/>
    <p:sldId id="290" r:id="rId12"/>
    <p:sldId id="266" r:id="rId13"/>
    <p:sldId id="267" r:id="rId14"/>
    <p:sldId id="268" r:id="rId15"/>
    <p:sldId id="291" r:id="rId16"/>
    <p:sldId id="270" r:id="rId17"/>
    <p:sldId id="271" r:id="rId18"/>
    <p:sldId id="273" r:id="rId19"/>
    <p:sldId id="272" r:id="rId20"/>
    <p:sldId id="274" r:id="rId21"/>
    <p:sldId id="275" r:id="rId22"/>
    <p:sldId id="292" r:id="rId23"/>
    <p:sldId id="293" r:id="rId24"/>
    <p:sldId id="276" r:id="rId25"/>
    <p:sldId id="277" r:id="rId26"/>
    <p:sldId id="278" r:id="rId27"/>
    <p:sldId id="279" r:id="rId28"/>
    <p:sldId id="280" r:id="rId29"/>
    <p:sldId id="281" r:id="rId30"/>
    <p:sldId id="283" r:id="rId31"/>
    <p:sldId id="294" r:id="rId32"/>
    <p:sldId id="295" r:id="rId33"/>
    <p:sldId id="282" r:id="rId34"/>
    <p:sldId id="297" r:id="rId35"/>
    <p:sldId id="298" r:id="rId36"/>
    <p:sldId id="284" r:id="rId37"/>
    <p:sldId id="285" r:id="rId38"/>
    <p:sldId id="301" r:id="rId39"/>
    <p:sldId id="300" r:id="rId40"/>
    <p:sldId id="302" r:id="rId41"/>
    <p:sldId id="261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3EFB28-BB48-2242-AA34-7DA343DDDD7F}">
          <p14:sldIdLst>
            <p14:sldId id="256"/>
          </p14:sldIdLst>
        </p14:section>
        <p14:section name="Untitled Section" id="{0957D974-7799-3843-B9EE-6FF0EB6B9A4F}">
          <p14:sldIdLst>
            <p14:sldId id="257"/>
            <p14:sldId id="286"/>
            <p14:sldId id="260"/>
            <p14:sldId id="258"/>
            <p14:sldId id="288"/>
            <p14:sldId id="289"/>
            <p14:sldId id="263"/>
            <p14:sldId id="264"/>
            <p14:sldId id="265"/>
            <p14:sldId id="290"/>
            <p14:sldId id="266"/>
            <p14:sldId id="267"/>
            <p14:sldId id="268"/>
            <p14:sldId id="291"/>
            <p14:sldId id="270"/>
            <p14:sldId id="271"/>
            <p14:sldId id="273"/>
            <p14:sldId id="272"/>
            <p14:sldId id="274"/>
            <p14:sldId id="275"/>
            <p14:sldId id="292"/>
            <p14:sldId id="293"/>
            <p14:sldId id="276"/>
            <p14:sldId id="277"/>
            <p14:sldId id="278"/>
            <p14:sldId id="279"/>
            <p14:sldId id="280"/>
            <p14:sldId id="281"/>
            <p14:sldId id="283"/>
            <p14:sldId id="294"/>
            <p14:sldId id="295"/>
            <p14:sldId id="282"/>
            <p14:sldId id="297"/>
            <p14:sldId id="298"/>
            <p14:sldId id="284"/>
            <p14:sldId id="285"/>
            <p14:sldId id="301"/>
            <p14:sldId id="300"/>
            <p14:sldId id="302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126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92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4/26/18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45E2-63FC-2341-8EBA-718FFD8A0A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Bots everywhere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EAA02-FA87-0044-A8C3-9FC4C10F4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954853"/>
          </a:xfrm>
        </p:spPr>
        <p:txBody>
          <a:bodyPr>
            <a:normAutofit/>
          </a:bodyPr>
          <a:lstStyle/>
          <a:p>
            <a:r>
              <a:rPr lang="en-US" dirty="0"/>
              <a:t>Mariusz </a:t>
            </a:r>
            <a:r>
              <a:rPr lang="en-US" dirty="0" err="1"/>
              <a:t>Jasiński</a:t>
            </a:r>
            <a:r>
              <a:rPr lang="en-US" dirty="0"/>
              <a:t>,</a:t>
            </a:r>
          </a:p>
          <a:p>
            <a:r>
              <a:rPr lang="en-US" dirty="0"/>
              <a:t>SAP Hybris</a:t>
            </a:r>
          </a:p>
        </p:txBody>
      </p:sp>
    </p:spTree>
    <p:extLst>
      <p:ext uri="{BB962C8B-B14F-4D97-AF65-F5344CB8AC3E}">
        <p14:creationId xmlns:p14="http://schemas.microsoft.com/office/powerpoint/2010/main" val="288119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FA88B3-E3AE-4341-A49F-43E13B8D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306" y="1343609"/>
            <a:ext cx="10571998" cy="2575248"/>
          </a:xfrm>
        </p:spPr>
        <p:txBody>
          <a:bodyPr/>
          <a:lstStyle/>
          <a:p>
            <a:pPr algn="ctr"/>
            <a:r>
              <a:rPr lang="en-US" dirty="0"/>
              <a:t>Lady Lovelace Objection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Zarzut</a:t>
            </a:r>
            <a:r>
              <a:rPr lang="en-US" dirty="0"/>
              <a:t> Lady Lovelace)</a:t>
            </a:r>
          </a:p>
        </p:txBody>
      </p:sp>
    </p:spTree>
    <p:extLst>
      <p:ext uri="{BB962C8B-B14F-4D97-AF65-F5344CB8AC3E}">
        <p14:creationId xmlns:p14="http://schemas.microsoft.com/office/powerpoint/2010/main" val="1610739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FA88B3-E3AE-4341-A49F-43E13B8D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22" y="1362270"/>
            <a:ext cx="10571998" cy="2575248"/>
          </a:xfrm>
        </p:spPr>
        <p:txBody>
          <a:bodyPr/>
          <a:lstStyle/>
          <a:p>
            <a:pPr algn="ctr"/>
            <a:r>
              <a:rPr lang="en-US" sz="6000" dirty="0"/>
              <a:t>Test </a:t>
            </a:r>
            <a:r>
              <a:rPr lang="en-US" sz="6000" dirty="0" err="1"/>
              <a:t>Turinga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745087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FA88B3-E3AE-4341-A49F-43E13B8D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306" y="1343609"/>
            <a:ext cx="10571998" cy="2575248"/>
          </a:xfrm>
        </p:spPr>
        <p:txBody>
          <a:bodyPr/>
          <a:lstStyle/>
          <a:p>
            <a:pPr algn="ctr"/>
            <a:r>
              <a:rPr lang="en-US" dirty="0"/>
              <a:t>Ok.. No I co z </a:t>
            </a:r>
            <a:r>
              <a:rPr lang="en-US" dirty="0" err="1"/>
              <a:t>tego</a:t>
            </a:r>
            <a:r>
              <a:rPr lang="en-US" dirty="0"/>
              <a:t> ?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15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FA88B3-E3AE-4341-A49F-43E13B8D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73" y="-261257"/>
            <a:ext cx="10571998" cy="2575248"/>
          </a:xfrm>
        </p:spPr>
        <p:txBody>
          <a:bodyPr/>
          <a:lstStyle/>
          <a:p>
            <a:pPr algn="ctr"/>
            <a:r>
              <a:rPr lang="en-US" dirty="0" err="1"/>
              <a:t>Pytanie</a:t>
            </a:r>
            <a:r>
              <a:rPr lang="en-US" dirty="0"/>
              <a:t>/</a:t>
            </a:r>
            <a:r>
              <a:rPr lang="en-US" dirty="0" err="1"/>
              <a:t>teza</a:t>
            </a:r>
            <a:r>
              <a:rPr lang="en-US" dirty="0"/>
              <a:t> </a:t>
            </a:r>
            <a:r>
              <a:rPr lang="en-US" dirty="0" err="1"/>
              <a:t>postawione</a:t>
            </a:r>
            <a:r>
              <a:rPr lang="en-US" dirty="0"/>
              <a:t> </a:t>
            </a:r>
            <a:r>
              <a:rPr lang="en-US" dirty="0" err="1"/>
              <a:t>niemalże</a:t>
            </a:r>
            <a:r>
              <a:rPr lang="en-US" dirty="0"/>
              <a:t> 200 </a:t>
            </a:r>
            <a:r>
              <a:rPr lang="en-US" dirty="0" err="1"/>
              <a:t>lat</a:t>
            </a:r>
            <a:r>
              <a:rPr lang="en-US" dirty="0"/>
              <a:t> </a:t>
            </a:r>
            <a:r>
              <a:rPr lang="en-US" dirty="0" err="1"/>
              <a:t>temu</a:t>
            </a:r>
            <a:r>
              <a:rPr lang="en-US" dirty="0"/>
              <a:t> jest </a:t>
            </a:r>
            <a:r>
              <a:rPr lang="en-US" dirty="0" err="1"/>
              <a:t>nadal</a:t>
            </a:r>
            <a:r>
              <a:rPr lang="en-US" dirty="0"/>
              <a:t> </a:t>
            </a:r>
            <a:r>
              <a:rPr lang="en-US" dirty="0" err="1"/>
              <a:t>aktualne</a:t>
            </a:r>
            <a:r>
              <a:rPr lang="en-US" dirty="0"/>
              <a:t>…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9670EC2-2792-4D4C-B0D5-A6B13DFA6EAF}"/>
              </a:ext>
            </a:extLst>
          </p:cNvPr>
          <p:cNvSpPr txBox="1">
            <a:spLocks/>
          </p:cNvSpPr>
          <p:nvPr/>
        </p:nvSpPr>
        <p:spPr>
          <a:xfrm>
            <a:off x="1015273" y="2034074"/>
            <a:ext cx="10571998" cy="25752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 err="1"/>
              <a:t>Czy</a:t>
            </a:r>
            <a:r>
              <a:rPr lang="en-US" sz="3600" dirty="0"/>
              <a:t> </a:t>
            </a:r>
            <a:r>
              <a:rPr lang="en-US" sz="3600" dirty="0" err="1"/>
              <a:t>zbudowanie</a:t>
            </a:r>
            <a:r>
              <a:rPr lang="en-US" sz="3600" dirty="0"/>
              <a:t> </a:t>
            </a:r>
            <a:r>
              <a:rPr lang="en-US" sz="3600" dirty="0" err="1"/>
              <a:t>maszyny</a:t>
            </a:r>
            <a:r>
              <a:rPr lang="en-US" sz="3600" dirty="0"/>
              <a:t> ”</a:t>
            </a:r>
            <a:r>
              <a:rPr lang="en-US" sz="3600" dirty="0" err="1"/>
              <a:t>myślącej</a:t>
            </a:r>
            <a:r>
              <a:rPr lang="en-US" sz="3600" dirty="0"/>
              <a:t>” jest </a:t>
            </a:r>
            <a:r>
              <a:rPr lang="en-US" sz="3600" dirty="0" err="1"/>
              <a:t>możliwe</a:t>
            </a:r>
            <a:r>
              <a:rPr lang="en-US" sz="3600" dirty="0"/>
              <a:t>? I </a:t>
            </a:r>
            <a:r>
              <a:rPr lang="en-US" sz="3600" dirty="0" err="1"/>
              <a:t>czym</a:t>
            </a:r>
            <a:r>
              <a:rPr lang="en-US" sz="3600" dirty="0"/>
              <a:t> </a:t>
            </a:r>
            <a:r>
              <a:rPr lang="en-US" sz="3600" dirty="0" err="1"/>
              <a:t>tak</a:t>
            </a:r>
            <a:r>
              <a:rPr lang="en-US" sz="3600" dirty="0"/>
              <a:t> </a:t>
            </a:r>
            <a:r>
              <a:rPr lang="en-US" sz="3600" dirty="0" err="1"/>
              <a:t>naprawdę</a:t>
            </a:r>
            <a:r>
              <a:rPr lang="en-US" sz="3600" dirty="0"/>
              <a:t> jest </a:t>
            </a:r>
            <a:r>
              <a:rPr lang="en-US" sz="3600" dirty="0" err="1"/>
              <a:t>stuczna</a:t>
            </a:r>
            <a:r>
              <a:rPr lang="en-US" sz="3600" dirty="0"/>
              <a:t> </a:t>
            </a:r>
            <a:r>
              <a:rPr lang="en-US" sz="3600" dirty="0" err="1"/>
              <a:t>inteligencja</a:t>
            </a:r>
            <a:r>
              <a:rPr lang="en-US" sz="3600" dirty="0"/>
              <a:t> w 21 </a:t>
            </a:r>
            <a:r>
              <a:rPr lang="en-US" sz="3600" dirty="0" err="1"/>
              <a:t>wieku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9780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FA88B3-E3AE-4341-A49F-43E13B8D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289" y="0"/>
            <a:ext cx="10722637" cy="1642187"/>
          </a:xfrm>
        </p:spPr>
        <p:txBody>
          <a:bodyPr/>
          <a:lstStyle/>
          <a:p>
            <a:pPr algn="ctr"/>
            <a:r>
              <a:rPr lang="en-US" dirty="0" err="1"/>
              <a:t>Przykłady</a:t>
            </a:r>
            <a:r>
              <a:rPr lang="en-US" dirty="0"/>
              <a:t> </a:t>
            </a:r>
            <a:r>
              <a:rPr lang="en-US" dirty="0" err="1"/>
              <a:t>użycia</a:t>
            </a:r>
            <a:r>
              <a:rPr lang="en-US" dirty="0"/>
              <a:t> </a:t>
            </a:r>
            <a:r>
              <a:rPr lang="en-US" dirty="0" err="1"/>
              <a:t>szutcznej</a:t>
            </a:r>
            <a:r>
              <a:rPr lang="en-US" dirty="0"/>
              <a:t> </a:t>
            </a:r>
            <a:r>
              <a:rPr lang="en-US" dirty="0" err="1"/>
              <a:t>inteligencji</a:t>
            </a:r>
            <a:r>
              <a:rPr lang="en-US" dirty="0"/>
              <a:t>?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E112A35B-A855-2D40-9EC2-86D5550D727D}"/>
              </a:ext>
            </a:extLst>
          </p:cNvPr>
          <p:cNvSpPr txBox="1">
            <a:spLocks/>
          </p:cNvSpPr>
          <p:nvPr/>
        </p:nvSpPr>
        <p:spPr>
          <a:xfrm>
            <a:off x="1435149" y="2970245"/>
            <a:ext cx="10756851" cy="352386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Deep Blue (1996, </a:t>
            </a:r>
            <a:r>
              <a:rPr lang="en-US" dirty="0" err="1"/>
              <a:t>Garii</a:t>
            </a:r>
            <a:r>
              <a:rPr lang="en-US" dirty="0"/>
              <a:t> </a:t>
            </a:r>
            <a:r>
              <a:rPr lang="en-US" dirty="0" err="1"/>
              <a:t>Kasparow</a:t>
            </a:r>
            <a:r>
              <a:rPr lang="en-US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err="1"/>
              <a:t>oraz</a:t>
            </a:r>
            <a:r>
              <a:rPr lang="en-US" dirty="0"/>
              <a:t> </a:t>
            </a:r>
            <a:r>
              <a:rPr lang="en-US" dirty="0" err="1"/>
              <a:t>AlphaGO</a:t>
            </a:r>
            <a:r>
              <a:rPr lang="en-US" dirty="0"/>
              <a:t> Zero (2015)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Image Recognition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Forex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Poker </a:t>
            </a:r>
            <a:r>
              <a:rPr lang="en-US" dirty="0" err="1"/>
              <a:t>Holdem</a:t>
            </a:r>
            <a:r>
              <a:rPr lang="en-US" dirty="0"/>
              <a:t>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19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7FEE519-A783-9E4C-9F91-C1714090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AlphaGO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4981B3-5DFF-D24A-A3A7-1AC345E7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4169"/>
            <a:ext cx="8312394" cy="44148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DFFF76-BDB1-9B47-A3D0-13C2EE450306}"/>
              </a:ext>
            </a:extLst>
          </p:cNvPr>
          <p:cNvSpPr txBox="1"/>
          <p:nvPr/>
        </p:nvSpPr>
        <p:spPr>
          <a:xfrm>
            <a:off x="8528179" y="1884168"/>
            <a:ext cx="352697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3 </a:t>
            </a:r>
            <a:r>
              <a:rPr lang="en-US" sz="3000" dirty="0" err="1"/>
              <a:t>dni</a:t>
            </a:r>
            <a:r>
              <a:rPr lang="en-US" sz="3000" dirty="0"/>
              <a:t>, </a:t>
            </a:r>
            <a:r>
              <a:rPr lang="en-US" sz="3000" dirty="0" err="1"/>
              <a:t>pokonał</a:t>
            </a:r>
            <a:r>
              <a:rPr lang="en-US" sz="3000" dirty="0"/>
              <a:t> Lee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21 </a:t>
            </a:r>
            <a:r>
              <a:rPr lang="en-US" sz="3000" dirty="0" err="1"/>
              <a:t>dni</a:t>
            </a:r>
            <a:r>
              <a:rPr lang="en-US" sz="3000" dirty="0"/>
              <a:t> Master </a:t>
            </a:r>
            <a:r>
              <a:rPr lang="en-US" sz="3000" dirty="0" err="1"/>
              <a:t>poziom</a:t>
            </a: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40 </a:t>
            </a:r>
            <a:r>
              <a:rPr lang="en-US" sz="3000" dirty="0" err="1"/>
              <a:t>dni</a:t>
            </a:r>
            <a:r>
              <a:rPr lang="en-US" sz="3000" dirty="0"/>
              <a:t> – </a:t>
            </a:r>
            <a:r>
              <a:rPr lang="en-US" sz="3000" dirty="0" err="1"/>
              <a:t>najlepszy</a:t>
            </a:r>
            <a:r>
              <a:rPr lang="en-US" sz="3000" dirty="0"/>
              <a:t> z </a:t>
            </a:r>
            <a:r>
              <a:rPr lang="en-US" sz="3000" dirty="0" err="1"/>
              <a:t>wszystkich</a:t>
            </a: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618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FA88B3-E3AE-4341-A49F-43E13B8D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065" y="2295331"/>
            <a:ext cx="10722637" cy="1642187"/>
          </a:xfrm>
        </p:spPr>
        <p:txBody>
          <a:bodyPr/>
          <a:lstStyle/>
          <a:p>
            <a:pPr algn="ctr"/>
            <a:r>
              <a:rPr lang="en-US" dirty="0" err="1"/>
              <a:t>Jednak</a:t>
            </a:r>
            <a:r>
              <a:rPr lang="en-US" dirty="0"/>
              <a:t> </a:t>
            </a:r>
            <a:r>
              <a:rPr lang="en-US" dirty="0" err="1"/>
              <a:t>czy</a:t>
            </a:r>
            <a:r>
              <a:rPr lang="en-US" dirty="0"/>
              <a:t> to </a:t>
            </a:r>
            <a:r>
              <a:rPr lang="en-US" dirty="0" err="1"/>
              <a:t>naprawdę</a:t>
            </a:r>
            <a:r>
              <a:rPr lang="en-US" dirty="0"/>
              <a:t> </a:t>
            </a:r>
            <a:r>
              <a:rPr lang="en-US" dirty="0" err="1"/>
              <a:t>sztuczna</a:t>
            </a:r>
            <a:r>
              <a:rPr lang="en-US" dirty="0"/>
              <a:t> </a:t>
            </a:r>
            <a:r>
              <a:rPr lang="en-US" dirty="0" err="1"/>
              <a:t>inteligencja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51223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FA88B3-E3AE-4341-A49F-43E13B8D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16" y="447870"/>
            <a:ext cx="10722637" cy="1642187"/>
          </a:xfrm>
        </p:spPr>
        <p:txBody>
          <a:bodyPr/>
          <a:lstStyle/>
          <a:p>
            <a:pPr algn="ctr"/>
            <a:r>
              <a:rPr lang="en-US" dirty="0" err="1"/>
              <a:t>Mimo</a:t>
            </a:r>
            <a:r>
              <a:rPr lang="en-US" dirty="0"/>
              <a:t> </a:t>
            </a:r>
            <a:r>
              <a:rPr lang="en-US" dirty="0" err="1"/>
              <a:t>tego</a:t>
            </a:r>
            <a:r>
              <a:rPr lang="en-US" dirty="0"/>
              <a:t>, </a:t>
            </a:r>
            <a:r>
              <a:rPr lang="en-US" dirty="0" err="1"/>
              <a:t>niektóre</a:t>
            </a:r>
            <a:r>
              <a:rPr lang="en-US" dirty="0"/>
              <a:t> </a:t>
            </a:r>
            <a:r>
              <a:rPr lang="en-US" dirty="0" err="1"/>
              <a:t>przykłady</a:t>
            </a:r>
            <a:r>
              <a:rPr lang="en-US" dirty="0"/>
              <a:t> </a:t>
            </a:r>
            <a:r>
              <a:rPr lang="en-US" dirty="0" err="1"/>
              <a:t>budzą</a:t>
            </a:r>
            <a:r>
              <a:rPr lang="en-US" dirty="0"/>
              <a:t> respect…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88195D1-3805-9F47-9ECB-13460EC8B051}"/>
              </a:ext>
            </a:extLst>
          </p:cNvPr>
          <p:cNvSpPr txBox="1">
            <a:spLocks/>
          </p:cNvSpPr>
          <p:nvPr/>
        </p:nvSpPr>
        <p:spPr>
          <a:xfrm>
            <a:off x="1338733" y="3166188"/>
            <a:ext cx="10722638" cy="3691812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Stuczna</a:t>
            </a:r>
            <a:r>
              <a:rPr lang="en-US" dirty="0"/>
              <a:t> </a:t>
            </a:r>
            <a:r>
              <a:rPr lang="en-US" dirty="0" err="1"/>
              <a:t>twórczość</a:t>
            </a:r>
            <a:r>
              <a:rPr lang="en-US" dirty="0"/>
              <a:t> (</a:t>
            </a:r>
            <a:r>
              <a:rPr lang="en-US" dirty="0" err="1"/>
              <a:t>muzyka</a:t>
            </a:r>
            <a:r>
              <a:rPr lang="en-US" dirty="0"/>
              <a:t>, </a:t>
            </a:r>
            <a:r>
              <a:rPr lang="en-US" dirty="0" err="1"/>
              <a:t>obrazy</a:t>
            </a:r>
            <a:r>
              <a:rPr lang="en-US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Autonomiczne</a:t>
            </a:r>
            <a:r>
              <a:rPr lang="en-US" dirty="0"/>
              <a:t> </a:t>
            </a:r>
            <a:r>
              <a:rPr lang="en-US" dirty="0" err="1"/>
              <a:t>samochody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Systemy</a:t>
            </a:r>
            <a:r>
              <a:rPr lang="en-US" dirty="0"/>
              <a:t> </a:t>
            </a:r>
            <a:r>
              <a:rPr lang="en-US" dirty="0" err="1"/>
              <a:t>decyzyjne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Systemy</a:t>
            </a:r>
            <a:r>
              <a:rPr lang="en-US" dirty="0"/>
              <a:t> </a:t>
            </a:r>
            <a:r>
              <a:rPr lang="en-US" dirty="0" err="1"/>
              <a:t>rekomendacyjne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08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53D11A-6BC8-2643-9BB5-DB1712232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61" y="204592"/>
            <a:ext cx="10571998" cy="970450"/>
          </a:xfrm>
        </p:spPr>
        <p:txBody>
          <a:bodyPr/>
          <a:lstStyle/>
          <a:p>
            <a:pPr algn="ctr"/>
            <a:r>
              <a:rPr lang="en-US" sz="5000" dirty="0"/>
              <a:t>Ok.. No I co z </a:t>
            </a:r>
            <a:r>
              <a:rPr lang="en-US" sz="5000" dirty="0" err="1"/>
              <a:t>tego</a:t>
            </a:r>
            <a:r>
              <a:rPr lang="en-US" sz="5000" dirty="0"/>
              <a:t> ?	</a:t>
            </a:r>
            <a:r>
              <a:rPr lang="en-US" sz="5000" dirty="0">
                <a:sym typeface="Wingdings" pitchFamily="2" charset="2"/>
              </a:rPr>
              <a:t></a:t>
            </a:r>
            <a:endParaRPr lang="en-US" sz="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AF5D0F-E751-4B44-A434-BE74DB4E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3" y="1417638"/>
            <a:ext cx="7940351" cy="526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54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FA88B3-E3AE-4341-A49F-43E13B8D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16" y="-521121"/>
            <a:ext cx="10722637" cy="1642187"/>
          </a:xfrm>
        </p:spPr>
        <p:txBody>
          <a:bodyPr/>
          <a:lstStyle/>
          <a:p>
            <a:pPr algn="ctr"/>
            <a:r>
              <a:rPr lang="en-US" dirty="0" err="1"/>
              <a:t>Automatyzacja</a:t>
            </a:r>
            <a:r>
              <a:rPr lang="en-US" dirty="0"/>
              <a:t> </a:t>
            </a:r>
            <a:r>
              <a:rPr lang="en-US" dirty="0" err="1"/>
              <a:t>miejsc</a:t>
            </a:r>
            <a:r>
              <a:rPr lang="en-US" dirty="0"/>
              <a:t> </a:t>
            </a:r>
            <a:r>
              <a:rPr lang="en-US" dirty="0" err="1"/>
              <a:t>pracy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F721D9-8493-4842-A52D-DBEE28FC1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64" y="1901434"/>
            <a:ext cx="8836847" cy="495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06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A92F-84A0-C147-854F-AD261663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809B8-69A3-7F46-BA07-9F96FA596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Historia </a:t>
            </a:r>
            <a:r>
              <a:rPr lang="en-US" sz="3600" dirty="0" err="1"/>
              <a:t>stucznej</a:t>
            </a:r>
            <a:r>
              <a:rPr lang="en-US" sz="3600" dirty="0"/>
              <a:t> </a:t>
            </a:r>
            <a:r>
              <a:rPr lang="en-US" sz="3600" dirty="0" err="1"/>
              <a:t>inteligencji</a:t>
            </a:r>
            <a:endParaRPr lang="en-US" sz="3600" dirty="0"/>
          </a:p>
          <a:p>
            <a:r>
              <a:rPr lang="en-US" sz="3600" dirty="0" err="1"/>
              <a:t>Automatyzacja</a:t>
            </a:r>
            <a:r>
              <a:rPr lang="en-US" sz="3600" dirty="0"/>
              <a:t> </a:t>
            </a:r>
            <a:r>
              <a:rPr lang="en-US" sz="3600" dirty="0" err="1"/>
              <a:t>miejsc</a:t>
            </a:r>
            <a:r>
              <a:rPr lang="en-US" sz="3600" dirty="0"/>
              <a:t> </a:t>
            </a:r>
            <a:r>
              <a:rPr lang="en-US" sz="3600" dirty="0" err="1"/>
              <a:t>pracy</a:t>
            </a:r>
            <a:endParaRPr lang="en-US" sz="3600" dirty="0"/>
          </a:p>
          <a:p>
            <a:r>
              <a:rPr lang="en-US" sz="3600" dirty="0" err="1"/>
              <a:t>Boty</a:t>
            </a:r>
            <a:r>
              <a:rPr lang="en-US" sz="3600" dirty="0"/>
              <a:t> (Messenger, Telegram, </a:t>
            </a:r>
            <a:r>
              <a:rPr lang="en-US" sz="3600" dirty="0" err="1"/>
              <a:t>Github</a:t>
            </a:r>
            <a:r>
              <a:rPr lang="en-US" sz="3600" dirty="0"/>
              <a:t>…)</a:t>
            </a:r>
          </a:p>
          <a:p>
            <a:r>
              <a:rPr lang="en-US" sz="3600" dirty="0"/>
              <a:t>Demo</a:t>
            </a:r>
          </a:p>
          <a:p>
            <a:r>
              <a:rPr lang="en-US" sz="3600" dirty="0"/>
              <a:t>Co </a:t>
            </a:r>
            <a:r>
              <a:rPr lang="en-US" sz="3600" dirty="0" err="1"/>
              <a:t>dalej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57518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8F3B2F8-1303-B347-9F28-196B3A5E9C19}"/>
              </a:ext>
            </a:extLst>
          </p:cNvPr>
          <p:cNvSpPr txBox="1">
            <a:spLocks/>
          </p:cNvSpPr>
          <p:nvPr/>
        </p:nvSpPr>
        <p:spPr>
          <a:xfrm>
            <a:off x="1042058" y="-605747"/>
            <a:ext cx="10571998" cy="25752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2FF5A3D-5AB8-0A42-A60E-7E4ACAB2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 err="1"/>
              <a:t>Predykcje</a:t>
            </a:r>
            <a:endParaRPr 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971D7-FE3A-8C4A-90F5-4EC9635D3AB2}"/>
              </a:ext>
            </a:extLst>
          </p:cNvPr>
          <p:cNvSpPr txBox="1"/>
          <p:nvPr/>
        </p:nvSpPr>
        <p:spPr>
          <a:xfrm>
            <a:off x="1274116" y="2283961"/>
            <a:ext cx="1010788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err="1"/>
              <a:t>Automatyzacja</a:t>
            </a:r>
            <a:r>
              <a:rPr lang="en-US" sz="4400" dirty="0"/>
              <a:t> </a:t>
            </a:r>
            <a:r>
              <a:rPr lang="en-US" sz="4400" dirty="0" err="1"/>
              <a:t>wyeliminuje</a:t>
            </a:r>
            <a:r>
              <a:rPr lang="en-US" sz="4400" dirty="0"/>
              <a:t> 9% </a:t>
            </a:r>
            <a:r>
              <a:rPr lang="en-US" sz="4400" dirty="0" err="1"/>
              <a:t>miejsc</a:t>
            </a:r>
            <a:r>
              <a:rPr lang="en-US" sz="4400" dirty="0"/>
              <a:t> </a:t>
            </a:r>
            <a:r>
              <a:rPr lang="en-US" sz="4400" dirty="0" err="1"/>
              <a:t>pracy</a:t>
            </a:r>
            <a:r>
              <a:rPr lang="en-US" sz="4400" dirty="0"/>
              <a:t>, ale </a:t>
            </a:r>
            <a:r>
              <a:rPr lang="en-US" sz="4400" dirty="0" err="1"/>
              <a:t>stworzy</a:t>
            </a:r>
            <a:r>
              <a:rPr lang="en-US" sz="4400" dirty="0"/>
              <a:t> </a:t>
            </a:r>
            <a:r>
              <a:rPr lang="en-US" sz="4400" dirty="0" err="1"/>
              <a:t>dodatkowe</a:t>
            </a:r>
            <a:r>
              <a:rPr lang="en-US" sz="4400" dirty="0"/>
              <a:t> 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Do 2030 </a:t>
            </a:r>
            <a:r>
              <a:rPr lang="en-US" sz="4400" dirty="0" err="1"/>
              <a:t>roku</a:t>
            </a:r>
            <a:r>
              <a:rPr lang="en-US" sz="4400" dirty="0"/>
              <a:t>, 800 </a:t>
            </a:r>
            <a:r>
              <a:rPr lang="en-US" sz="4400" dirty="0" err="1"/>
              <a:t>milionow</a:t>
            </a:r>
            <a:r>
              <a:rPr lang="en-US" sz="4400" dirty="0"/>
              <a:t> </a:t>
            </a:r>
            <a:r>
              <a:rPr lang="en-US" sz="4400" dirty="0" err="1"/>
              <a:t>miejsc</a:t>
            </a:r>
            <a:r>
              <a:rPr lang="en-US" sz="4400" dirty="0"/>
              <a:t> </a:t>
            </a:r>
            <a:r>
              <a:rPr lang="en-US" sz="4400" dirty="0" err="1"/>
              <a:t>pracy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64779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8F3B2F8-1303-B347-9F28-196B3A5E9C19}"/>
              </a:ext>
            </a:extLst>
          </p:cNvPr>
          <p:cNvSpPr txBox="1">
            <a:spLocks/>
          </p:cNvSpPr>
          <p:nvPr/>
        </p:nvSpPr>
        <p:spPr>
          <a:xfrm>
            <a:off x="1042058" y="-605747"/>
            <a:ext cx="10571998" cy="25752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2FF5A3D-5AB8-0A42-A60E-7E4ACAB2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Universal Basic Income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971D7-FE3A-8C4A-90F5-4EC9635D3AB2}"/>
              </a:ext>
            </a:extLst>
          </p:cNvPr>
          <p:cNvSpPr txBox="1"/>
          <p:nvPr/>
        </p:nvSpPr>
        <p:spPr>
          <a:xfrm>
            <a:off x="382137" y="1969501"/>
            <a:ext cx="109998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Szwajcaria</a:t>
            </a:r>
            <a:r>
              <a:rPr lang="en-US" sz="3600" dirty="0"/>
              <a:t> 2.6k $ / </a:t>
            </a:r>
            <a:r>
              <a:rPr lang="en-US" sz="3600" dirty="0" err="1"/>
              <a:t>miesiąc</a:t>
            </a:r>
            <a:r>
              <a:rPr lang="en-US" sz="3600" dirty="0"/>
              <a:t> – rejected!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Kenia 23 USD/</a:t>
            </a:r>
            <a:r>
              <a:rPr lang="en-US" sz="3600" dirty="0" err="1"/>
              <a:t>miesiąc</a:t>
            </a:r>
            <a:r>
              <a:rPr lang="en-US" sz="3600" dirty="0"/>
              <a:t>, 26k </a:t>
            </a:r>
            <a:r>
              <a:rPr lang="en-US" sz="3600" dirty="0" err="1"/>
              <a:t>osób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Finalndia</a:t>
            </a:r>
            <a:r>
              <a:rPr lang="en-US" sz="3600" dirty="0"/>
              <a:t>, 590 USD/</a:t>
            </a:r>
            <a:r>
              <a:rPr lang="en-US" sz="3600" dirty="0" err="1"/>
              <a:t>miesiąc</a:t>
            </a:r>
            <a:r>
              <a:rPr lang="en-US" sz="3600" dirty="0"/>
              <a:t>, 1 </a:t>
            </a:r>
            <a:r>
              <a:rPr lang="en-US" sz="3600" dirty="0" err="1"/>
              <a:t>styczeń</a:t>
            </a:r>
            <a:r>
              <a:rPr lang="en-US" sz="3600" dirty="0"/>
              <a:t> 2017, 2000 </a:t>
            </a:r>
            <a:r>
              <a:rPr lang="en-US" sz="3600" dirty="0" err="1"/>
              <a:t>ludzi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… </a:t>
            </a:r>
            <a:r>
              <a:rPr lang="en-US" sz="3600" dirty="0" err="1"/>
              <a:t>i</a:t>
            </a:r>
            <a:r>
              <a:rPr lang="en-US" sz="3600" dirty="0"/>
              <a:t> </a:t>
            </a:r>
            <a:r>
              <a:rPr lang="en-US" sz="3600" dirty="0" err="1"/>
              <a:t>wiele</a:t>
            </a:r>
            <a:r>
              <a:rPr lang="en-US" sz="3600" dirty="0"/>
              <a:t> </a:t>
            </a:r>
            <a:r>
              <a:rPr lang="en-US" sz="3600" dirty="0" err="1"/>
              <a:t>innych</a:t>
            </a:r>
            <a:r>
              <a:rPr lang="en-US" sz="3600" dirty="0"/>
              <a:t> (</a:t>
            </a:r>
            <a:r>
              <a:rPr lang="en-US" sz="3600" dirty="0" err="1"/>
              <a:t>Holandia</a:t>
            </a:r>
            <a:r>
              <a:rPr lang="en-US" sz="3600" dirty="0"/>
              <a:t>, Uganda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67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8F3B2F8-1303-B347-9F28-196B3A5E9C19}"/>
              </a:ext>
            </a:extLst>
          </p:cNvPr>
          <p:cNvSpPr txBox="1">
            <a:spLocks/>
          </p:cNvSpPr>
          <p:nvPr/>
        </p:nvSpPr>
        <p:spPr>
          <a:xfrm>
            <a:off x="1042058" y="-605747"/>
            <a:ext cx="10571998" cy="25752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2FF5A3D-5AB8-0A42-A60E-7E4ACAB2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Universal Basic Income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971D7-FE3A-8C4A-90F5-4EC9635D3AB2}"/>
              </a:ext>
            </a:extLst>
          </p:cNvPr>
          <p:cNvSpPr txBox="1"/>
          <p:nvPr/>
        </p:nvSpPr>
        <p:spPr>
          <a:xfrm>
            <a:off x="382137" y="1969501"/>
            <a:ext cx="109998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Szwajcaria</a:t>
            </a:r>
            <a:r>
              <a:rPr lang="en-US" sz="3600" dirty="0"/>
              <a:t> 2.6k $ / </a:t>
            </a:r>
            <a:r>
              <a:rPr lang="en-US" sz="3600" dirty="0" err="1"/>
              <a:t>miesiąc</a:t>
            </a:r>
            <a:r>
              <a:rPr lang="en-US" sz="3600" dirty="0"/>
              <a:t> – rejected!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Kenia 23 USD/</a:t>
            </a:r>
            <a:r>
              <a:rPr lang="en-US" sz="3600" dirty="0" err="1"/>
              <a:t>miesiąc</a:t>
            </a:r>
            <a:r>
              <a:rPr lang="en-US" sz="3600" dirty="0"/>
              <a:t>, 26k </a:t>
            </a:r>
            <a:r>
              <a:rPr lang="en-US" sz="3600" dirty="0" err="1"/>
              <a:t>osób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Finalndia</a:t>
            </a:r>
            <a:r>
              <a:rPr lang="en-US" sz="3600" dirty="0"/>
              <a:t>, 590 USD/</a:t>
            </a:r>
            <a:r>
              <a:rPr lang="en-US" sz="3600" dirty="0" err="1"/>
              <a:t>miesiąc</a:t>
            </a:r>
            <a:r>
              <a:rPr lang="en-US" sz="3600" dirty="0"/>
              <a:t>, 1 </a:t>
            </a:r>
            <a:r>
              <a:rPr lang="en-US" sz="3600" dirty="0" err="1"/>
              <a:t>styczeń</a:t>
            </a:r>
            <a:r>
              <a:rPr lang="en-US" sz="3600" dirty="0"/>
              <a:t> 2017, 2000 </a:t>
            </a:r>
            <a:r>
              <a:rPr lang="en-US" sz="3600" dirty="0" err="1"/>
              <a:t>ludzi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… </a:t>
            </a:r>
            <a:r>
              <a:rPr lang="en-US" sz="3600" dirty="0" err="1"/>
              <a:t>i</a:t>
            </a:r>
            <a:r>
              <a:rPr lang="en-US" sz="3600" dirty="0"/>
              <a:t> </a:t>
            </a:r>
            <a:r>
              <a:rPr lang="en-US" sz="3600" dirty="0" err="1"/>
              <a:t>wiele</a:t>
            </a:r>
            <a:r>
              <a:rPr lang="en-US" sz="3600" dirty="0"/>
              <a:t> </a:t>
            </a:r>
            <a:r>
              <a:rPr lang="en-US" sz="3600" dirty="0" err="1"/>
              <a:t>innych</a:t>
            </a:r>
            <a:r>
              <a:rPr lang="en-US" sz="3600" dirty="0"/>
              <a:t> (</a:t>
            </a:r>
            <a:r>
              <a:rPr lang="en-US" sz="3600" dirty="0" err="1"/>
              <a:t>Holandia</a:t>
            </a:r>
            <a:r>
              <a:rPr lang="en-US" sz="3600" dirty="0"/>
              <a:t>, Uganda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58253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8F3B2F8-1303-B347-9F28-196B3A5E9C19}"/>
              </a:ext>
            </a:extLst>
          </p:cNvPr>
          <p:cNvSpPr txBox="1">
            <a:spLocks/>
          </p:cNvSpPr>
          <p:nvPr/>
        </p:nvSpPr>
        <p:spPr>
          <a:xfrm>
            <a:off x="1042058" y="-605747"/>
            <a:ext cx="10571998" cy="25752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2FF5A3D-5AB8-0A42-A60E-7E4ACAB2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71" y="2511963"/>
            <a:ext cx="10571998" cy="970450"/>
          </a:xfrm>
        </p:spPr>
        <p:txBody>
          <a:bodyPr/>
          <a:lstStyle/>
          <a:p>
            <a:pPr algn="ctr"/>
            <a:r>
              <a:rPr lang="en-US" dirty="0"/>
              <a:t>Co </a:t>
            </a:r>
            <a:r>
              <a:rPr lang="en-US" dirty="0" err="1"/>
              <a:t>sądzicie</a:t>
            </a:r>
            <a:r>
              <a:rPr lang="en-US" dirty="0"/>
              <a:t> o </a:t>
            </a:r>
            <a:r>
              <a:rPr lang="en-US" dirty="0" err="1"/>
              <a:t>tych</a:t>
            </a:r>
            <a:r>
              <a:rPr lang="en-US" dirty="0"/>
              <a:t> </a:t>
            </a:r>
            <a:r>
              <a:rPr lang="en-US" dirty="0" err="1"/>
              <a:t>predykcjach</a:t>
            </a:r>
            <a:r>
              <a:rPr lang="en-US" dirty="0"/>
              <a:t> I </a:t>
            </a:r>
            <a:r>
              <a:rPr lang="en-US" dirty="0" err="1"/>
              <a:t>pomyśle</a:t>
            </a:r>
            <a:r>
              <a:rPr lang="en-US" dirty="0"/>
              <a:t> UBI – 500+ for Everyone ;)</a:t>
            </a:r>
          </a:p>
        </p:txBody>
      </p:sp>
    </p:spTree>
    <p:extLst>
      <p:ext uri="{BB962C8B-B14F-4D97-AF65-F5344CB8AC3E}">
        <p14:creationId xmlns:p14="http://schemas.microsoft.com/office/powerpoint/2010/main" val="1981047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8F3B2F8-1303-B347-9F28-196B3A5E9C19}"/>
              </a:ext>
            </a:extLst>
          </p:cNvPr>
          <p:cNvSpPr txBox="1">
            <a:spLocks/>
          </p:cNvSpPr>
          <p:nvPr/>
        </p:nvSpPr>
        <p:spPr>
          <a:xfrm>
            <a:off x="1042058" y="-605747"/>
            <a:ext cx="10571998" cy="25752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2FF5A3D-5AB8-0A42-A60E-7E4ACAB2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80143"/>
            <a:ext cx="10571998" cy="970450"/>
          </a:xfrm>
        </p:spPr>
        <p:txBody>
          <a:bodyPr/>
          <a:lstStyle/>
          <a:p>
            <a:pPr algn="ctr"/>
            <a:r>
              <a:rPr lang="en-US" dirty="0"/>
              <a:t>Dobra dobra… ale </a:t>
            </a:r>
            <a:r>
              <a:rPr lang="en-US" dirty="0" err="1"/>
              <a:t>gdzie</a:t>
            </a:r>
            <a:r>
              <a:rPr lang="en-US" dirty="0"/>
              <a:t> </a:t>
            </a:r>
            <a:r>
              <a:rPr lang="en-US" dirty="0" err="1"/>
              <a:t>prawdziwe</a:t>
            </a:r>
            <a:r>
              <a:rPr lang="en-US" dirty="0"/>
              <a:t> </a:t>
            </a:r>
            <a:r>
              <a:rPr lang="en-US" dirty="0" err="1"/>
              <a:t>przykłady</a:t>
            </a:r>
            <a:r>
              <a:rPr lang="en-US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971D7-FE3A-8C4A-90F5-4EC9635D3AB2}"/>
              </a:ext>
            </a:extLst>
          </p:cNvPr>
          <p:cNvSpPr txBox="1"/>
          <p:nvPr/>
        </p:nvSpPr>
        <p:spPr>
          <a:xfrm>
            <a:off x="382137" y="2515411"/>
            <a:ext cx="109998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err="1"/>
              <a:t>Medicover</a:t>
            </a:r>
            <a:r>
              <a:rPr lang="en-US" sz="4400" dirty="0"/>
              <a:t>…</a:t>
            </a:r>
            <a:r>
              <a:rPr lang="en-US" sz="4400" dirty="0" err="1"/>
              <a:t>Oficjalna</a:t>
            </a:r>
            <a:r>
              <a:rPr lang="en-US" sz="4400" dirty="0"/>
              <a:t> </a:t>
            </a:r>
            <a:r>
              <a:rPr lang="en-US" sz="4400" dirty="0" err="1"/>
              <a:t>infolinia</a:t>
            </a:r>
            <a:endParaRPr lang="en-U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Support SAP – Berlin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89347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FA88B3-E3AE-4341-A49F-43E13B8D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16" y="-521121"/>
            <a:ext cx="10722637" cy="1642187"/>
          </a:xfrm>
        </p:spPr>
        <p:txBody>
          <a:bodyPr/>
          <a:lstStyle/>
          <a:p>
            <a:pPr algn="ctr"/>
            <a:r>
              <a:rPr lang="en-US" dirty="0" err="1"/>
              <a:t>Automatyzacja</a:t>
            </a:r>
            <a:r>
              <a:rPr lang="en-US" dirty="0"/>
              <a:t> w </a:t>
            </a:r>
            <a:r>
              <a:rPr lang="en-US" dirty="0" err="1"/>
              <a:t>świecie</a:t>
            </a:r>
            <a:r>
              <a:rPr lang="en-US" dirty="0"/>
              <a:t> </a:t>
            </a:r>
            <a:r>
              <a:rPr lang="en-US" dirty="0" err="1"/>
              <a:t>developerów</a:t>
            </a:r>
            <a:r>
              <a:rPr lang="en-US" dirty="0"/>
              <a:t>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BEF64D-D951-234D-88B7-0901A8113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832" y="1896186"/>
            <a:ext cx="8821003" cy="496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89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8F3B2F8-1303-B347-9F28-196B3A5E9C19}"/>
              </a:ext>
            </a:extLst>
          </p:cNvPr>
          <p:cNvSpPr txBox="1">
            <a:spLocks/>
          </p:cNvSpPr>
          <p:nvPr/>
        </p:nvSpPr>
        <p:spPr>
          <a:xfrm>
            <a:off x="1042058" y="-605747"/>
            <a:ext cx="10571998" cy="25752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2FF5A3D-5AB8-0A42-A60E-7E4ACAB2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058" y="2722842"/>
            <a:ext cx="10571998" cy="970450"/>
          </a:xfrm>
        </p:spPr>
        <p:txBody>
          <a:bodyPr/>
          <a:lstStyle/>
          <a:p>
            <a:pPr algn="ctr"/>
            <a:r>
              <a:rPr lang="en-US" dirty="0"/>
              <a:t>My </a:t>
            </a:r>
            <a:r>
              <a:rPr lang="en-US" dirty="0" err="1"/>
              <a:t>możemy</a:t>
            </a:r>
            <a:r>
              <a:rPr lang="en-US" dirty="0"/>
              <a:t> </a:t>
            </a:r>
            <a:r>
              <a:rPr lang="en-US" dirty="0" err="1"/>
              <a:t>być</a:t>
            </a:r>
            <a:r>
              <a:rPr lang="en-US" dirty="0"/>
              <a:t> </a:t>
            </a:r>
            <a:r>
              <a:rPr lang="en-US" dirty="0" err="1"/>
              <a:t>spokojni</a:t>
            </a:r>
            <a:r>
              <a:rPr lang="en-US" dirty="0"/>
              <a:t> ;)</a:t>
            </a:r>
          </a:p>
        </p:txBody>
      </p:sp>
    </p:spTree>
    <p:extLst>
      <p:ext uri="{BB962C8B-B14F-4D97-AF65-F5344CB8AC3E}">
        <p14:creationId xmlns:p14="http://schemas.microsoft.com/office/powerpoint/2010/main" val="2181634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8F3B2F8-1303-B347-9F28-196B3A5E9C19}"/>
              </a:ext>
            </a:extLst>
          </p:cNvPr>
          <p:cNvSpPr txBox="1">
            <a:spLocks/>
          </p:cNvSpPr>
          <p:nvPr/>
        </p:nvSpPr>
        <p:spPr>
          <a:xfrm>
            <a:off x="1042058" y="-605747"/>
            <a:ext cx="10571998" cy="25752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2FF5A3D-5AB8-0A42-A60E-7E4ACAB2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44" y="196652"/>
            <a:ext cx="10571998" cy="970450"/>
          </a:xfrm>
        </p:spPr>
        <p:txBody>
          <a:bodyPr/>
          <a:lstStyle/>
          <a:p>
            <a:pPr algn="ctr"/>
            <a:r>
              <a:rPr lang="en-US" dirty="0" err="1"/>
              <a:t>Boty</a:t>
            </a:r>
            <a:r>
              <a:rPr lang="en-US" dirty="0"/>
              <a:t>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141C85-E1BA-9945-94F5-AD03B6D67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836" y="1393491"/>
            <a:ext cx="8944433" cy="502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38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8F3B2F8-1303-B347-9F28-196B3A5E9C19}"/>
              </a:ext>
            </a:extLst>
          </p:cNvPr>
          <p:cNvSpPr txBox="1">
            <a:spLocks/>
          </p:cNvSpPr>
          <p:nvPr/>
        </p:nvSpPr>
        <p:spPr>
          <a:xfrm>
            <a:off x="1042058" y="-605747"/>
            <a:ext cx="10571998" cy="25752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2FF5A3D-5AB8-0A42-A60E-7E4ACAB2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56" y="0"/>
            <a:ext cx="10571998" cy="970450"/>
          </a:xfrm>
        </p:spPr>
        <p:txBody>
          <a:bodyPr/>
          <a:lstStyle/>
          <a:p>
            <a:pPr algn="ctr"/>
            <a:r>
              <a:rPr lang="en-US" dirty="0"/>
              <a:t>Po co?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4548F-3071-9445-8761-371AA657F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907" y="1190956"/>
            <a:ext cx="4857466" cy="566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75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8F3B2F8-1303-B347-9F28-196B3A5E9C19}"/>
              </a:ext>
            </a:extLst>
          </p:cNvPr>
          <p:cNvSpPr txBox="1">
            <a:spLocks/>
          </p:cNvSpPr>
          <p:nvPr/>
        </p:nvSpPr>
        <p:spPr>
          <a:xfrm>
            <a:off x="1042058" y="-605747"/>
            <a:ext cx="10571998" cy="25752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2FF5A3D-5AB8-0A42-A60E-7E4ACAB2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777" y="2532797"/>
            <a:ext cx="10571998" cy="970450"/>
          </a:xfrm>
        </p:spPr>
        <p:txBody>
          <a:bodyPr/>
          <a:lstStyle/>
          <a:p>
            <a:pPr algn="ctr"/>
            <a:r>
              <a:rPr lang="en-US" dirty="0" err="1"/>
              <a:t>Github</a:t>
            </a:r>
            <a:r>
              <a:rPr lang="en-US" dirty="0"/>
              <a:t> Bots</a:t>
            </a:r>
          </a:p>
        </p:txBody>
      </p:sp>
    </p:spTree>
    <p:extLst>
      <p:ext uri="{BB962C8B-B14F-4D97-AF65-F5344CB8AC3E}">
        <p14:creationId xmlns:p14="http://schemas.microsoft.com/office/powerpoint/2010/main" val="2065468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A92F-84A0-C147-854F-AD261663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Hack Your Career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809B8-69A3-7F46-BA07-9F96FA596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Wykłady</a:t>
            </a:r>
            <a:endParaRPr lang="en-US" sz="3600" dirty="0"/>
          </a:p>
          <a:p>
            <a:r>
              <a:rPr lang="en-US" sz="3600" dirty="0" err="1"/>
              <a:t>Warszataty</a:t>
            </a:r>
            <a:endParaRPr lang="en-US" sz="3600" dirty="0"/>
          </a:p>
          <a:p>
            <a:r>
              <a:rPr lang="en-US" sz="3600" dirty="0" err="1"/>
              <a:t>MiniKonferencje</a:t>
            </a:r>
            <a:r>
              <a:rPr lang="en-US" sz="3600" dirty="0"/>
              <a:t> (Hacking Gliwice) </a:t>
            </a:r>
          </a:p>
          <a:p>
            <a:r>
              <a:rPr lang="en-US" sz="3600" b="1" dirty="0"/>
              <a:t>PRAKTYKI (Team Hack) – </a:t>
            </a:r>
            <a:r>
              <a:rPr lang="en-US" sz="3600" b="1" dirty="0" err="1"/>
              <a:t>nabór</a:t>
            </a:r>
            <a:r>
              <a:rPr lang="en-US" sz="3600" b="1" dirty="0"/>
              <a:t> </a:t>
            </a:r>
            <a:r>
              <a:rPr lang="en-US" sz="3600" b="1" dirty="0" err="1"/>
              <a:t>trwa</a:t>
            </a:r>
            <a:r>
              <a:rPr lang="en-US" sz="36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23310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8F3B2F8-1303-B347-9F28-196B3A5E9C19}"/>
              </a:ext>
            </a:extLst>
          </p:cNvPr>
          <p:cNvSpPr txBox="1">
            <a:spLocks/>
          </p:cNvSpPr>
          <p:nvPr/>
        </p:nvSpPr>
        <p:spPr>
          <a:xfrm>
            <a:off x="1042058" y="-605747"/>
            <a:ext cx="10571998" cy="25752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2FF5A3D-5AB8-0A42-A60E-7E4ACAB2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539" y="0"/>
            <a:ext cx="10571998" cy="970450"/>
          </a:xfrm>
        </p:spPr>
        <p:txBody>
          <a:bodyPr/>
          <a:lstStyle/>
          <a:p>
            <a:pPr algn="ctr"/>
            <a:r>
              <a:rPr lang="en-US" sz="4400" dirty="0"/>
              <a:t>USE CASES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B8D1F8-4CA5-BF45-8CA2-CB7738D251C2}"/>
              </a:ext>
            </a:extLst>
          </p:cNvPr>
          <p:cNvSpPr txBox="1"/>
          <p:nvPr/>
        </p:nvSpPr>
        <p:spPr>
          <a:xfrm>
            <a:off x="1966948" y="1576197"/>
            <a:ext cx="904317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Kubernetes PR 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~1k </a:t>
            </a:r>
            <a:r>
              <a:rPr lang="en-US" sz="3600" dirty="0" err="1"/>
              <a:t>otwartych</a:t>
            </a:r>
            <a:r>
              <a:rPr lang="en-US" sz="3600" dirty="0"/>
              <a:t>, ~36k </a:t>
            </a:r>
            <a:r>
              <a:rPr lang="en-US" sz="3600" dirty="0" err="1"/>
              <a:t>zamkniętych</a:t>
            </a:r>
            <a:r>
              <a:rPr lang="en-US" sz="3600" dirty="0"/>
              <a:t> PR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Skomplikowane</a:t>
            </a:r>
            <a:r>
              <a:rPr lang="en-US" sz="3600" dirty="0"/>
              <a:t> </a:t>
            </a:r>
            <a:r>
              <a:rPr lang="en-US" sz="3600" dirty="0" err="1"/>
              <a:t>zasady</a:t>
            </a:r>
            <a:endParaRPr lang="en-US" sz="3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Wyszukiwanie</a:t>
            </a:r>
            <a:r>
              <a:rPr lang="en-US" sz="3600" dirty="0"/>
              <a:t> </a:t>
            </a:r>
            <a:r>
              <a:rPr lang="en-US" sz="3600" dirty="0" err="1"/>
              <a:t>reviewerow</a:t>
            </a:r>
            <a:endParaRPr lang="en-US" sz="3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Automatyczne</a:t>
            </a:r>
            <a:r>
              <a:rPr lang="en-US" sz="3600" dirty="0"/>
              <a:t> merge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Labelowanie</a:t>
            </a:r>
            <a:endParaRPr lang="en-US" sz="3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Interakcja</a:t>
            </a:r>
            <a:r>
              <a:rPr lang="en-US" sz="3600" dirty="0"/>
              <a:t> z </a:t>
            </a:r>
            <a:r>
              <a:rPr lang="en-US" sz="3600" dirty="0" err="1"/>
              <a:t>botem</a:t>
            </a:r>
            <a:endParaRPr lang="en-US" sz="3600" dirty="0"/>
          </a:p>
          <a:p>
            <a:pPr lvl="3"/>
            <a:endParaRPr lang="en-US" sz="3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91353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8F3B2F8-1303-B347-9F28-196B3A5E9C19}"/>
              </a:ext>
            </a:extLst>
          </p:cNvPr>
          <p:cNvSpPr txBox="1">
            <a:spLocks/>
          </p:cNvSpPr>
          <p:nvPr/>
        </p:nvSpPr>
        <p:spPr>
          <a:xfrm>
            <a:off x="1042058" y="-605747"/>
            <a:ext cx="10571998" cy="25752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B8D1F8-4CA5-BF45-8CA2-CB7738D251C2}"/>
              </a:ext>
            </a:extLst>
          </p:cNvPr>
          <p:cNvSpPr txBox="1"/>
          <p:nvPr/>
        </p:nvSpPr>
        <p:spPr>
          <a:xfrm>
            <a:off x="4094328" y="3073505"/>
            <a:ext cx="5527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TUTAJ JAKIS LADNY DIAGRAM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DCEA57-3E57-5D4F-9337-AE0B845D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AA8E97-03CB-3C44-B6CA-B11E05330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79" y="932413"/>
            <a:ext cx="11796840" cy="451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68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8F3B2F8-1303-B347-9F28-196B3A5E9C19}"/>
              </a:ext>
            </a:extLst>
          </p:cNvPr>
          <p:cNvSpPr txBox="1">
            <a:spLocks/>
          </p:cNvSpPr>
          <p:nvPr/>
        </p:nvSpPr>
        <p:spPr>
          <a:xfrm>
            <a:off x="1042058" y="-605747"/>
            <a:ext cx="10571998" cy="25752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2391F2-7835-C24C-A26D-398D5D7A3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2C835D-678A-8E4D-919E-31A32318A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15" y="1281914"/>
            <a:ext cx="11587768" cy="43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61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8F3B2F8-1303-B347-9F28-196B3A5E9C19}"/>
              </a:ext>
            </a:extLst>
          </p:cNvPr>
          <p:cNvSpPr txBox="1">
            <a:spLocks/>
          </p:cNvSpPr>
          <p:nvPr/>
        </p:nvSpPr>
        <p:spPr>
          <a:xfrm>
            <a:off x="1042058" y="-605747"/>
            <a:ext cx="10571998" cy="25752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30A077-2307-8648-A237-33B469EB8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7406F4-E040-A642-B042-C53D26A61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50" y="1125374"/>
            <a:ext cx="10809635" cy="1345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A7A35C-D385-FB47-9AAE-34CBD3A74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49" y="2722221"/>
            <a:ext cx="10817907" cy="350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83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8F3B2F8-1303-B347-9F28-196B3A5E9C19}"/>
              </a:ext>
            </a:extLst>
          </p:cNvPr>
          <p:cNvSpPr txBox="1">
            <a:spLocks/>
          </p:cNvSpPr>
          <p:nvPr/>
        </p:nvSpPr>
        <p:spPr>
          <a:xfrm>
            <a:off x="1042058" y="-605747"/>
            <a:ext cx="10571998" cy="25752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2FF5A3D-5AB8-0A42-A60E-7E4ACAB2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077" y="2464217"/>
            <a:ext cx="10571998" cy="970450"/>
          </a:xfrm>
        </p:spPr>
        <p:txBody>
          <a:bodyPr/>
          <a:lstStyle/>
          <a:p>
            <a:pPr algn="ctr"/>
            <a:r>
              <a:rPr lang="en-US" dirty="0" err="1"/>
              <a:t>Architektura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589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8F3B2F8-1303-B347-9F28-196B3A5E9C19}"/>
              </a:ext>
            </a:extLst>
          </p:cNvPr>
          <p:cNvSpPr txBox="1">
            <a:spLocks/>
          </p:cNvSpPr>
          <p:nvPr/>
        </p:nvSpPr>
        <p:spPr>
          <a:xfrm>
            <a:off x="1042058" y="-605747"/>
            <a:ext cx="10571998" cy="25752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2FF5A3D-5AB8-0A42-A60E-7E4ACAB2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37" y="2761397"/>
            <a:ext cx="10571998" cy="970450"/>
          </a:xfrm>
        </p:spPr>
        <p:txBody>
          <a:bodyPr/>
          <a:lstStyle/>
          <a:p>
            <a:pPr algn="ctr"/>
            <a:r>
              <a:rPr lang="en-US" dirty="0"/>
              <a:t>Messenger-like Bots</a:t>
            </a:r>
          </a:p>
        </p:txBody>
      </p:sp>
    </p:spTree>
    <p:extLst>
      <p:ext uri="{BB962C8B-B14F-4D97-AF65-F5344CB8AC3E}">
        <p14:creationId xmlns:p14="http://schemas.microsoft.com/office/powerpoint/2010/main" val="2528897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8F3B2F8-1303-B347-9F28-196B3A5E9C19}"/>
              </a:ext>
            </a:extLst>
          </p:cNvPr>
          <p:cNvSpPr txBox="1">
            <a:spLocks/>
          </p:cNvSpPr>
          <p:nvPr/>
        </p:nvSpPr>
        <p:spPr>
          <a:xfrm>
            <a:off x="1042058" y="-605747"/>
            <a:ext cx="10571998" cy="25752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2FF5A3D-5AB8-0A42-A60E-7E4ACAB2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539" y="0"/>
            <a:ext cx="10571998" cy="970450"/>
          </a:xfrm>
        </p:spPr>
        <p:txBody>
          <a:bodyPr/>
          <a:lstStyle/>
          <a:p>
            <a:pPr algn="ctr"/>
            <a:r>
              <a:rPr lang="en-US" sz="4400" dirty="0"/>
              <a:t>USE CASES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B8D1F8-4CA5-BF45-8CA2-CB7738D251C2}"/>
              </a:ext>
            </a:extLst>
          </p:cNvPr>
          <p:cNvSpPr txBox="1"/>
          <p:nvPr/>
        </p:nvSpPr>
        <p:spPr>
          <a:xfrm>
            <a:off x="1966948" y="1576197"/>
            <a:ext cx="90431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err="1"/>
              <a:t>Portale</a:t>
            </a:r>
            <a:r>
              <a:rPr lang="en-US" sz="4000" dirty="0"/>
              <a:t> </a:t>
            </a:r>
            <a:r>
              <a:rPr lang="en-US" sz="4000" dirty="0" err="1"/>
              <a:t>informacyjne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err="1"/>
              <a:t>Pogoda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E-Commerce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err="1"/>
              <a:t>Inne</a:t>
            </a:r>
            <a:r>
              <a:rPr lang="en-US" sz="4000" dirty="0"/>
              <a:t> (</a:t>
            </a:r>
            <a:r>
              <a:rPr lang="en-US" sz="4000" dirty="0" err="1"/>
              <a:t>najbliższy</a:t>
            </a:r>
            <a:r>
              <a:rPr lang="en-US" sz="4000" dirty="0"/>
              <a:t> rower)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(</a:t>
            </a:r>
            <a:r>
              <a:rPr lang="en-US" sz="4000" dirty="0" err="1"/>
              <a:t>cokolwiek</a:t>
            </a:r>
            <a:r>
              <a:rPr lang="en-US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3050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8F3B2F8-1303-B347-9F28-196B3A5E9C19}"/>
              </a:ext>
            </a:extLst>
          </p:cNvPr>
          <p:cNvSpPr txBox="1">
            <a:spLocks/>
          </p:cNvSpPr>
          <p:nvPr/>
        </p:nvSpPr>
        <p:spPr>
          <a:xfrm>
            <a:off x="1042058" y="-605747"/>
            <a:ext cx="10571998" cy="25752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668ED1-FE57-CB4D-837A-FA298C42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A57626-AFE4-AC4A-9C54-792CDB35C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58" y="0"/>
            <a:ext cx="10229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84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8F3B2F8-1303-B347-9F28-196B3A5E9C19}"/>
              </a:ext>
            </a:extLst>
          </p:cNvPr>
          <p:cNvSpPr txBox="1">
            <a:spLocks/>
          </p:cNvSpPr>
          <p:nvPr/>
        </p:nvSpPr>
        <p:spPr>
          <a:xfrm>
            <a:off x="1042058" y="-605747"/>
            <a:ext cx="10571998" cy="25752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668ED1-FE57-CB4D-837A-FA298C42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EE06E-DC16-B547-83C5-059600802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517" y="-5080"/>
            <a:ext cx="6863080" cy="686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78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8F3B2F8-1303-B347-9F28-196B3A5E9C19}"/>
              </a:ext>
            </a:extLst>
          </p:cNvPr>
          <p:cNvSpPr txBox="1">
            <a:spLocks/>
          </p:cNvSpPr>
          <p:nvPr/>
        </p:nvSpPr>
        <p:spPr>
          <a:xfrm>
            <a:off x="1042058" y="-605747"/>
            <a:ext cx="10571998" cy="25752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2FF5A3D-5AB8-0A42-A60E-7E4ACAB2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29" y="430417"/>
            <a:ext cx="10571998" cy="970450"/>
          </a:xfrm>
        </p:spPr>
        <p:txBody>
          <a:bodyPr/>
          <a:lstStyle/>
          <a:p>
            <a:pPr algn="ctr"/>
            <a:r>
              <a:rPr lang="en-US" sz="6600" dirty="0"/>
              <a:t>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31F3D-F3F9-8B4A-BA3A-84CBA5C7BDA7}"/>
              </a:ext>
            </a:extLst>
          </p:cNvPr>
          <p:cNvSpPr txBox="1"/>
          <p:nvPr/>
        </p:nvSpPr>
        <p:spPr>
          <a:xfrm>
            <a:off x="1370658" y="3123506"/>
            <a:ext cx="9349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fbsamples</a:t>
            </a:r>
            <a:r>
              <a:rPr lang="en-US" sz="2800" dirty="0"/>
              <a:t>/messenger-platform-samples</a:t>
            </a:r>
          </a:p>
        </p:txBody>
      </p:sp>
    </p:spTree>
    <p:extLst>
      <p:ext uri="{BB962C8B-B14F-4D97-AF65-F5344CB8AC3E}">
        <p14:creationId xmlns:p14="http://schemas.microsoft.com/office/powerpoint/2010/main" val="3250026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694D3E-E5A8-174F-A631-C1843AA1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728B6-13E0-4649-B745-ACEFB2183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020" y="0"/>
            <a:ext cx="4855547" cy="681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49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8F3B2F8-1303-B347-9F28-196B3A5E9C19}"/>
              </a:ext>
            </a:extLst>
          </p:cNvPr>
          <p:cNvSpPr txBox="1">
            <a:spLocks/>
          </p:cNvSpPr>
          <p:nvPr/>
        </p:nvSpPr>
        <p:spPr>
          <a:xfrm>
            <a:off x="1042058" y="-605747"/>
            <a:ext cx="10571998" cy="25752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2FF5A3D-5AB8-0A42-A60E-7E4ACAB2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606" y="196652"/>
            <a:ext cx="10571998" cy="970450"/>
          </a:xfrm>
        </p:spPr>
        <p:txBody>
          <a:bodyPr/>
          <a:lstStyle/>
          <a:p>
            <a:pPr algn="ctr"/>
            <a:r>
              <a:rPr lang="en-US" sz="6600" dirty="0" err="1"/>
              <a:t>Zakończenie</a:t>
            </a:r>
            <a:endParaRPr lang="en-US" sz="6600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BA7A6B66-FABE-0E4A-B306-83FA48B68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5882" y="1167102"/>
            <a:ext cx="5683445" cy="56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90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7309D-3FF7-F546-A684-66A07A6B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Dziękuje</a:t>
            </a:r>
            <a:r>
              <a:rPr lang="en-US" dirty="0"/>
              <a:t> I do </a:t>
            </a:r>
            <a:r>
              <a:rPr lang="en-US" dirty="0" err="1"/>
              <a:t>zobaczenia</a:t>
            </a:r>
            <a:r>
              <a:rPr lang="en-US" dirty="0"/>
              <a:t>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5E9168-1851-AE48-A450-8FAE0CD61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 err="1"/>
              <a:t>Pytania</a:t>
            </a:r>
            <a:r>
              <a:rPr lang="en-US" sz="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4395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14F9-AB36-C040-9169-6F514DE8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Historia	 </a:t>
            </a:r>
            <a:r>
              <a:rPr lang="en-US" dirty="0" err="1"/>
              <a:t>stucznej</a:t>
            </a:r>
            <a:r>
              <a:rPr lang="en-US" dirty="0"/>
              <a:t> </a:t>
            </a:r>
            <a:r>
              <a:rPr lang="en-US" dirty="0" err="1"/>
              <a:t>inteligencji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F31C5-071C-934B-AB4E-16FCB6515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F8854-1F56-0D4D-BC97-00D62392B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12" y="1900640"/>
            <a:ext cx="10083152" cy="526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68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46CDD-13DC-DB44-9EEF-EDAC473B5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580" y="2742519"/>
            <a:ext cx="10571998" cy="970450"/>
          </a:xfrm>
        </p:spPr>
        <p:txBody>
          <a:bodyPr/>
          <a:lstStyle/>
          <a:p>
            <a:pPr algn="ctr"/>
            <a:r>
              <a:rPr lang="en-US" dirty="0"/>
              <a:t>Co </a:t>
            </a:r>
            <a:r>
              <a:rPr lang="en-US" dirty="0" err="1"/>
              <a:t>możemy</a:t>
            </a:r>
            <a:r>
              <a:rPr lang="en-US" dirty="0"/>
              <a:t> </a:t>
            </a:r>
            <a:r>
              <a:rPr lang="en-US" dirty="0" err="1"/>
              <a:t>uznać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sztuczną</a:t>
            </a:r>
            <a:r>
              <a:rPr lang="en-US" dirty="0"/>
              <a:t> </a:t>
            </a:r>
            <a:r>
              <a:rPr lang="en-US" dirty="0" err="1"/>
              <a:t>inteligencje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00008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46CDD-13DC-DB44-9EEF-EDAC473B5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580" y="2742519"/>
            <a:ext cx="10571998" cy="970450"/>
          </a:xfrm>
        </p:spPr>
        <p:txBody>
          <a:bodyPr/>
          <a:lstStyle/>
          <a:p>
            <a:pPr algn="ctr"/>
            <a:r>
              <a:rPr lang="en-US" dirty="0" err="1"/>
              <a:t>Kogo</a:t>
            </a:r>
            <a:r>
              <a:rPr lang="en-US" dirty="0"/>
              <a:t> </a:t>
            </a:r>
            <a:r>
              <a:rPr lang="en-US" dirty="0" err="1"/>
              <a:t>uważa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pierwszą</a:t>
            </a:r>
            <a:r>
              <a:rPr lang="en-US" dirty="0"/>
              <a:t> </a:t>
            </a:r>
            <a:r>
              <a:rPr lang="en-US" dirty="0" err="1"/>
              <a:t>programistkę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świecie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81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FA88B3-E3AE-4341-A49F-43E13B8D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61" y="0"/>
            <a:ext cx="10571998" cy="970450"/>
          </a:xfrm>
        </p:spPr>
        <p:txBody>
          <a:bodyPr/>
          <a:lstStyle/>
          <a:p>
            <a:pPr algn="ctr"/>
            <a:r>
              <a:rPr lang="en-US" dirty="0"/>
              <a:t>Ada Lovelace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E660E-9D89-3A4B-8391-23FB8151A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155" y="970450"/>
            <a:ext cx="3714543" cy="58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70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FA88B3-E3AE-4341-A49F-43E13B8D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73" y="1548882"/>
            <a:ext cx="10571998" cy="4329403"/>
          </a:xfrm>
        </p:spPr>
        <p:txBody>
          <a:bodyPr/>
          <a:lstStyle/>
          <a:p>
            <a:pPr algn="ctr"/>
            <a:r>
              <a:rPr lang="en-US" dirty="0"/>
              <a:t>“Ada </a:t>
            </a:r>
            <a:r>
              <a:rPr lang="en-US" dirty="0" err="1"/>
              <a:t>miałaby</a:t>
            </a:r>
            <a:r>
              <a:rPr lang="en-US" dirty="0"/>
              <a:t> </a:t>
            </a:r>
            <a:r>
              <a:rPr lang="en-US" dirty="0" err="1"/>
              <a:t>również</a:t>
            </a:r>
            <a:r>
              <a:rPr lang="en-US" dirty="0"/>
              <a:t> </a:t>
            </a:r>
            <a:r>
              <a:rPr lang="en-US" dirty="0" err="1"/>
              <a:t>wszelkie</a:t>
            </a:r>
            <a:r>
              <a:rPr lang="en-US" dirty="0"/>
              <a:t> </a:t>
            </a:r>
            <a:r>
              <a:rPr lang="en-US" dirty="0" err="1"/>
              <a:t>podstawy</a:t>
            </a:r>
            <a:r>
              <a:rPr lang="en-US" dirty="0"/>
              <a:t>, by </a:t>
            </a:r>
            <a:r>
              <a:rPr lang="en-US" dirty="0" err="1"/>
              <a:t>szczycić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</a:t>
            </a:r>
            <a:r>
              <a:rPr lang="en-US" dirty="0" err="1"/>
              <a:t>trafnością</a:t>
            </a:r>
            <a:r>
              <a:rPr lang="en-US" dirty="0"/>
              <a:t> </a:t>
            </a:r>
            <a:r>
              <a:rPr lang="en-US" dirty="0" err="1"/>
              <a:t>swojej</a:t>
            </a:r>
            <a:r>
              <a:rPr lang="en-US" dirty="0"/>
              <a:t> </a:t>
            </a:r>
            <a:r>
              <a:rPr lang="en-US" dirty="0" err="1"/>
              <a:t>drugiej</a:t>
            </a:r>
            <a:r>
              <a:rPr lang="en-US" dirty="0"/>
              <a:t>, </a:t>
            </a:r>
            <a:r>
              <a:rPr lang="en-US" dirty="0" err="1"/>
              <a:t>bardziej</a:t>
            </a:r>
            <a:r>
              <a:rPr lang="en-US" dirty="0"/>
              <a:t> </a:t>
            </a:r>
            <a:r>
              <a:rPr lang="en-US" dirty="0" err="1"/>
              <a:t>kontrowersyjnej</a:t>
            </a:r>
            <a:r>
              <a:rPr lang="en-US" dirty="0"/>
              <a:t> </a:t>
            </a:r>
            <a:r>
              <a:rPr lang="en-US" dirty="0" err="1"/>
              <a:t>tezy</a:t>
            </a:r>
            <a:r>
              <a:rPr lang="en-US" dirty="0"/>
              <a:t>, </a:t>
            </a:r>
            <a:r>
              <a:rPr lang="en-US" dirty="0" err="1"/>
              <a:t>mówiącej</a:t>
            </a:r>
            <a:r>
              <a:rPr lang="en-US" dirty="0"/>
              <a:t> o </a:t>
            </a:r>
            <a:r>
              <a:rPr lang="en-US" dirty="0" err="1"/>
              <a:t>tym</a:t>
            </a:r>
            <a:r>
              <a:rPr lang="en-US" dirty="0"/>
              <a:t>, </a:t>
            </a:r>
            <a:r>
              <a:rPr lang="en-US" dirty="0" err="1"/>
              <a:t>że</a:t>
            </a:r>
            <a:r>
              <a:rPr lang="en-US" dirty="0"/>
              <a:t> </a:t>
            </a:r>
            <a:r>
              <a:rPr lang="en-US" dirty="0" err="1"/>
              <a:t>żaden</a:t>
            </a:r>
            <a:r>
              <a:rPr lang="en-US" dirty="0"/>
              <a:t>, </a:t>
            </a:r>
            <a:r>
              <a:rPr lang="en-US" dirty="0" err="1"/>
              <a:t>choćby</a:t>
            </a:r>
            <a:r>
              <a:rPr lang="en-US" dirty="0"/>
              <a:t> </a:t>
            </a:r>
            <a:r>
              <a:rPr lang="en-US" dirty="0" err="1"/>
              <a:t>nawet</a:t>
            </a:r>
            <a:r>
              <a:rPr lang="en-US" dirty="0"/>
              <a:t> </a:t>
            </a:r>
            <a:r>
              <a:rPr lang="en-US" dirty="0" err="1"/>
              <a:t>najmocniejszy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stanie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</a:t>
            </a:r>
            <a:r>
              <a:rPr lang="en-US" dirty="0" err="1"/>
              <a:t>nigdy</a:t>
            </a:r>
            <a:r>
              <a:rPr lang="en-US" dirty="0"/>
              <a:t> </a:t>
            </a:r>
            <a:r>
              <a:rPr lang="en-US" dirty="0" err="1"/>
              <a:t>maszyną</a:t>
            </a:r>
            <a:r>
              <a:rPr lang="en-US" dirty="0"/>
              <a:t> „</a:t>
            </a:r>
            <a:r>
              <a:rPr lang="en-US" dirty="0" err="1"/>
              <a:t>myślącą</a:t>
            </a:r>
            <a:r>
              <a:rPr lang="en-US" dirty="0"/>
              <a:t>”.”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Walter </a:t>
            </a:r>
            <a:r>
              <a:rPr lang="en-US" dirty="0" err="1"/>
              <a:t>Isaackson</a:t>
            </a:r>
            <a:r>
              <a:rPr lang="en-US" dirty="0"/>
              <a:t>, </a:t>
            </a:r>
            <a:r>
              <a:rPr lang="en-US" dirty="0" err="1"/>
              <a:t>Innowatorzy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4966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3606</TotalTime>
  <Words>422</Words>
  <Application>Microsoft Macintosh PowerPoint</Application>
  <PresentationFormat>Widescreen</PresentationFormat>
  <Paragraphs>89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Century Gothic</vt:lpstr>
      <vt:lpstr>Wingdings</vt:lpstr>
      <vt:lpstr>Wingdings 2</vt:lpstr>
      <vt:lpstr>Quotable</vt:lpstr>
      <vt:lpstr>Bots everywhere </vt:lpstr>
      <vt:lpstr>Agenda</vt:lpstr>
      <vt:lpstr>Hack Your Career</vt:lpstr>
      <vt:lpstr>PowerPoint Presentation</vt:lpstr>
      <vt:lpstr>Historia  stucznej inteligencji</vt:lpstr>
      <vt:lpstr>Co możemy uznać za sztuczną inteligencje?</vt:lpstr>
      <vt:lpstr>Kogo uważa się na pierwszą programistkę na świecie?</vt:lpstr>
      <vt:lpstr>Ada Lovelace</vt:lpstr>
      <vt:lpstr>“Ada miałaby również wszelkie podstawy, by szczycić się trafnością swojej drugiej, bardziej kontrowersyjnej tezy, mówiącej o tym, że żaden, choćby nawet najmocniejszy komputer nie stanie się nigdy maszyną „myślącą”.”  Walter Isaackson, Innowatorzy</vt:lpstr>
      <vt:lpstr>Lady Lovelace Objection  (Zarzut Lady Lovelace)</vt:lpstr>
      <vt:lpstr>Test Turinga</vt:lpstr>
      <vt:lpstr>Ok.. No I co z tego ?</vt:lpstr>
      <vt:lpstr>Pytanie/teza postawione niemalże 200 lat temu jest nadal aktualne…</vt:lpstr>
      <vt:lpstr>Przykłady użycia szutcznej inteligencji?</vt:lpstr>
      <vt:lpstr>AlphaGO</vt:lpstr>
      <vt:lpstr>Jednak czy to naprawdę sztuczna inteligencja?</vt:lpstr>
      <vt:lpstr>Mimo tego, niektóre przykłady budzą respect… </vt:lpstr>
      <vt:lpstr>Ok.. No I co z tego ? </vt:lpstr>
      <vt:lpstr>Automatyzacja miejsc pracy</vt:lpstr>
      <vt:lpstr>Predykcje</vt:lpstr>
      <vt:lpstr>Universal Basic Income</vt:lpstr>
      <vt:lpstr>Universal Basic Income</vt:lpstr>
      <vt:lpstr>Co sądzicie o tych predykcjach I pomyśle UBI – 500+ for Everyone ;)</vt:lpstr>
      <vt:lpstr>Dobra dobra… ale gdzie prawdziwe przykłady?</vt:lpstr>
      <vt:lpstr>Automatyzacja w świecie developerów!</vt:lpstr>
      <vt:lpstr>My możemy być spokojni ;)</vt:lpstr>
      <vt:lpstr>Boty!</vt:lpstr>
      <vt:lpstr>Po co?</vt:lpstr>
      <vt:lpstr>Github Bots</vt:lpstr>
      <vt:lpstr>USE CASES</vt:lpstr>
      <vt:lpstr>PowerPoint Presentation</vt:lpstr>
      <vt:lpstr>PowerPoint Presentation</vt:lpstr>
      <vt:lpstr>PowerPoint Presentation</vt:lpstr>
      <vt:lpstr>Architektura</vt:lpstr>
      <vt:lpstr>Messenger-like Bots</vt:lpstr>
      <vt:lpstr>USE CASES</vt:lpstr>
      <vt:lpstr>PowerPoint Presentation</vt:lpstr>
      <vt:lpstr>PowerPoint Presentation</vt:lpstr>
      <vt:lpstr>DEMO</vt:lpstr>
      <vt:lpstr>Zakończenie</vt:lpstr>
      <vt:lpstr>Dziękuje I do zobaczenia!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Bots everywhere </dc:title>
  <dc:creator>Jasinski, Mariusz</dc:creator>
  <cp:lastModifiedBy>Jasinski, Mariusz</cp:lastModifiedBy>
  <cp:revision>33</cp:revision>
  <cp:lastPrinted>2018-04-25T11:30:26Z</cp:lastPrinted>
  <dcterms:created xsi:type="dcterms:W3CDTF">2018-04-22T18:18:12Z</dcterms:created>
  <dcterms:modified xsi:type="dcterms:W3CDTF">2018-04-26T12:44:30Z</dcterms:modified>
</cp:coreProperties>
</file>